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09" r:id="rId3"/>
    <p:sldId id="310" r:id="rId4"/>
    <p:sldId id="311" r:id="rId5"/>
    <p:sldId id="312" r:id="rId6"/>
    <p:sldId id="271" r:id="rId7"/>
    <p:sldId id="273" r:id="rId8"/>
    <p:sldId id="274" r:id="rId9"/>
    <p:sldId id="276" r:id="rId10"/>
    <p:sldId id="277" r:id="rId11"/>
    <p:sldId id="278" r:id="rId12"/>
    <p:sldId id="281" r:id="rId13"/>
    <p:sldId id="282" r:id="rId14"/>
    <p:sldId id="283" r:id="rId15"/>
    <p:sldId id="284" r:id="rId16"/>
    <p:sldId id="289" r:id="rId17"/>
    <p:sldId id="285" r:id="rId18"/>
    <p:sldId id="286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99" r:id="rId30"/>
    <p:sldId id="300" r:id="rId31"/>
    <p:sldId id="301" r:id="rId32"/>
    <p:sldId id="30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70" y="84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9773792"/>
        <c:axId val="419776928"/>
      </c:barChart>
      <c:catAx>
        <c:axId val="419773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776928"/>
        <c:crosses val="autoZero"/>
        <c:auto val="1"/>
        <c:lblAlgn val="ctr"/>
        <c:lblOffset val="100"/>
        <c:noMultiLvlLbl val="0"/>
      </c:catAx>
      <c:valAx>
        <c:axId val="41977692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77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4F63-E7D9-4139-9E9B-6581951F8E07}" type="pres">
      <dgm:prSet presAssocID="{D35D91DA-EEEC-4299-930E-B00EE991CD3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677C46-D42A-4AE5-A91E-ED61203262F5}" type="pres">
      <dgm:prSet presAssocID="{D35D91DA-EEEC-4299-930E-B00EE991CD3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AEBE2-D180-4C51-BE91-BEAE91760187}" type="pres">
      <dgm:prSet presAssocID="{EB0A3866-7D49-434E-9C2E-B70F301F061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7357CE5-920A-47EC-B311-2473BBF8E910}" type="pres">
      <dgm:prSet presAssocID="{EB0A3866-7D49-434E-9C2E-B70F301F061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4CF758-1682-3148-88C6-656F8528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Computer-Guided Fusion Probe Placement on 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756DA1-7792-794E-BF48-9403E919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Bioinformatics Topics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C77AD86-EF35-A24B-8579-86005F03A93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23-SEP-2020</a:t>
            </a:r>
          </a:p>
        </p:txBody>
      </p:sp>
    </p:spTree>
    <p:extLst>
      <p:ext uri="{BB962C8B-B14F-4D97-AF65-F5344CB8AC3E}">
        <p14:creationId xmlns:p14="http://schemas.microsoft.com/office/powerpoint/2010/main" val="90737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Transcript/CDS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10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06422" y="1092302"/>
          <a:ext cx="7646267" cy="158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" name="Worksheet" r:id="rId3" imgW="5867429" imgH="1152422" progId="Excel.Sheet.12">
                  <p:embed/>
                </p:oleObj>
              </mc:Choice>
              <mc:Fallback>
                <p:oleObj name="Worksheet" r:id="rId3" imgW="5867429" imgH="11524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422" y="1092302"/>
                        <a:ext cx="7646267" cy="158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72238" y="2839671"/>
            <a:ext cx="8214559" cy="705685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Gene Representative Sequences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14967" y="3596221"/>
          <a:ext cx="7664959" cy="1505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" name="Worksheet" r:id="rId5" imgW="5867429" imgH="1152422" progId="Excel.Sheet.12">
                  <p:embed/>
                </p:oleObj>
              </mc:Choice>
              <mc:Fallback>
                <p:oleObj name="Worksheet" r:id="rId5" imgW="5867429" imgH="11524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67" y="3596221"/>
                        <a:ext cx="7664959" cy="1505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23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Transcript/CDS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11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06422" y="1092302"/>
          <a:ext cx="7646267" cy="158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" name="Worksheet" r:id="rId3" imgW="5867429" imgH="1152422" progId="Excel.Sheet.12">
                  <p:embed/>
                </p:oleObj>
              </mc:Choice>
              <mc:Fallback>
                <p:oleObj name="Worksheet" r:id="rId3" imgW="5867429" imgH="11524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422" y="1092302"/>
                        <a:ext cx="7646267" cy="158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72238" y="2839671"/>
            <a:ext cx="8214559" cy="705685"/>
          </a:xfrm>
          <a:prstGeom prst="rect">
            <a:avLst/>
          </a:prstGeom>
        </p:spPr>
        <p:txBody>
          <a:bodyPr vert="horz" lIns="0" tIns="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baseline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Gene Representative Sequences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514967" y="3596221"/>
          <a:ext cx="7664959" cy="1505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" name="Worksheet" r:id="rId5" imgW="5867429" imgH="1152422" progId="Excel.Sheet.12">
                  <p:embed/>
                </p:oleObj>
              </mc:Choice>
              <mc:Fallback>
                <p:oleObj name="Worksheet" r:id="rId5" imgW="5867429" imgH="11524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967" y="3596221"/>
                        <a:ext cx="7664959" cy="1505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94281" y="5306938"/>
            <a:ext cx="5774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Each database useful, necessary, and not sufficient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Isoform prevalence in population not available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369540" y="5469309"/>
            <a:ext cx="290557" cy="10254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69540" y="5771977"/>
            <a:ext cx="290557" cy="10254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4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</p:spTree>
    <p:extLst>
      <p:ext uri="{BB962C8B-B14F-4D97-AF65-F5344CB8AC3E}">
        <p14:creationId xmlns:p14="http://schemas.microsoft.com/office/powerpoint/2010/main" val="264770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2" name="Oval 1"/>
          <p:cNvSpPr/>
          <p:nvPr/>
        </p:nvSpPr>
        <p:spPr>
          <a:xfrm>
            <a:off x="-8546" y="1657884"/>
            <a:ext cx="8802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0019" y="2196269"/>
            <a:ext cx="59820" cy="170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78" y="3962477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LRG/RefSeq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55546" y="3822351"/>
            <a:ext cx="975126" cy="1063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245" y="488620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MANE</a:t>
            </a:r>
          </a:p>
        </p:txBody>
      </p:sp>
    </p:spTree>
    <p:extLst>
      <p:ext uri="{BB962C8B-B14F-4D97-AF65-F5344CB8AC3E}">
        <p14:creationId xmlns:p14="http://schemas.microsoft.com/office/powerpoint/2010/main" val="36196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2" name="Oval 1"/>
          <p:cNvSpPr/>
          <p:nvPr/>
        </p:nvSpPr>
        <p:spPr>
          <a:xfrm>
            <a:off x="-8546" y="1657884"/>
            <a:ext cx="8802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0019" y="2196269"/>
            <a:ext cx="59820" cy="170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78" y="3962477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LRG/RefSeq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55546" y="3822351"/>
            <a:ext cx="975126" cy="1063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245" y="488620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MANE</a:t>
            </a:r>
          </a:p>
        </p:txBody>
      </p:sp>
      <p:sp>
        <p:nvSpPr>
          <p:cNvPr id="11" name="Oval 10"/>
          <p:cNvSpPr/>
          <p:nvPr/>
        </p:nvSpPr>
        <p:spPr>
          <a:xfrm>
            <a:off x="713067" y="807577"/>
            <a:ext cx="1825034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94957" y="2725429"/>
            <a:ext cx="3849900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BRK1, BRK2, and BRK3 compatible with</a:t>
            </a:r>
          </a:p>
          <a:p>
            <a:pPr algn="ctr"/>
            <a:r>
              <a:rPr lang="en-US" dirty="0"/>
              <a:t>3 different LRG-approved transcripts</a:t>
            </a:r>
          </a:p>
          <a:p>
            <a:pPr algn="ctr"/>
            <a:r>
              <a:rPr lang="en-US" dirty="0"/>
              <a:t>but not with the MANE-approved one.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Which probe sequence to select when</a:t>
            </a:r>
          </a:p>
          <a:p>
            <a:pPr algn="ctr"/>
            <a:r>
              <a:rPr lang="en-US" dirty="0"/>
              <a:t>the 3 LRG-approved transcripts have</a:t>
            </a:r>
          </a:p>
          <a:p>
            <a:pPr algn="ctr"/>
            <a:r>
              <a:rPr lang="en-US" dirty="0"/>
              <a:t>similar but not identical sequences?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461189" y="1264778"/>
            <a:ext cx="1722441" cy="14276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2" name="Oval 1"/>
          <p:cNvSpPr/>
          <p:nvPr/>
        </p:nvSpPr>
        <p:spPr>
          <a:xfrm>
            <a:off x="-8546" y="1657884"/>
            <a:ext cx="8802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0019" y="2196269"/>
            <a:ext cx="59820" cy="170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78" y="3962477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LRG/RefSeq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55546" y="3822351"/>
            <a:ext cx="975126" cy="1063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245" y="488620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MANE</a:t>
            </a:r>
          </a:p>
        </p:txBody>
      </p:sp>
      <p:sp>
        <p:nvSpPr>
          <p:cNvPr id="11" name="Oval 10"/>
          <p:cNvSpPr/>
          <p:nvPr/>
        </p:nvSpPr>
        <p:spPr>
          <a:xfrm>
            <a:off x="2567504" y="787460"/>
            <a:ext cx="9448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24030" y="2725429"/>
            <a:ext cx="3489225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BRK4 only compatible with 1 out of</a:t>
            </a:r>
          </a:p>
          <a:p>
            <a:pPr algn="ctr"/>
            <a:r>
              <a:rPr lang="en-US" dirty="0"/>
              <a:t>the 4 representative transcripts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418318" y="1325845"/>
            <a:ext cx="765313" cy="1366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742696" y="1610884"/>
            <a:ext cx="333792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095814" y="1927076"/>
            <a:ext cx="1046993" cy="9735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5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2" name="Oval 1"/>
          <p:cNvSpPr/>
          <p:nvPr/>
        </p:nvSpPr>
        <p:spPr>
          <a:xfrm>
            <a:off x="-8546" y="1657884"/>
            <a:ext cx="8802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0019" y="2196269"/>
            <a:ext cx="59820" cy="170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78" y="3962477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LRG/RefSeq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55546" y="3822351"/>
            <a:ext cx="975126" cy="1063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245" y="488620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MANE</a:t>
            </a:r>
          </a:p>
        </p:txBody>
      </p:sp>
      <p:sp>
        <p:nvSpPr>
          <p:cNvPr id="11" name="Oval 10"/>
          <p:cNvSpPr/>
          <p:nvPr/>
        </p:nvSpPr>
        <p:spPr>
          <a:xfrm>
            <a:off x="2691924" y="787460"/>
            <a:ext cx="760575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52499" y="3615615"/>
            <a:ext cx="2998321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BRK4 &amp; BRK5</a:t>
            </a:r>
            <a:endParaRPr lang="en-US" u="sng" dirty="0"/>
          </a:p>
          <a:p>
            <a:pPr marL="285750" indent="-285750" algn="ctr">
              <a:buFontTx/>
              <a:buChar char="-"/>
            </a:pPr>
            <a:r>
              <a:rPr lang="en-US" dirty="0"/>
              <a:t>Two different breakpoints?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Two different observations</a:t>
            </a:r>
          </a:p>
          <a:p>
            <a:pPr algn="ctr"/>
            <a:r>
              <a:rPr lang="en-US" dirty="0"/>
              <a:t>  of the same breakpoint?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418319" y="1325846"/>
            <a:ext cx="905711" cy="21971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392538" y="1418602"/>
            <a:ext cx="179463" cy="21371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101981" y="782858"/>
            <a:ext cx="760575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7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2" name="Oval 1"/>
          <p:cNvSpPr/>
          <p:nvPr/>
        </p:nvSpPr>
        <p:spPr>
          <a:xfrm>
            <a:off x="-8546" y="1657884"/>
            <a:ext cx="8802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0019" y="2196269"/>
            <a:ext cx="59820" cy="170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78" y="3962477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LRG/RefSeq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55546" y="3822351"/>
            <a:ext cx="975126" cy="1063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245" y="488620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MANE</a:t>
            </a:r>
          </a:p>
        </p:txBody>
      </p:sp>
      <p:sp>
        <p:nvSpPr>
          <p:cNvPr id="11" name="Oval 10"/>
          <p:cNvSpPr/>
          <p:nvPr/>
        </p:nvSpPr>
        <p:spPr>
          <a:xfrm>
            <a:off x="6257869" y="789466"/>
            <a:ext cx="9448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5887" y="2922641"/>
            <a:ext cx="3584635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dirty="0"/>
              <a:t>BRK13 is intronic on any isoform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3 possible probe locations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3+ possible probe sequences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Probes will span multiple exons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LRG/MANE efficient for selection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94957" y="1327851"/>
            <a:ext cx="2062912" cy="15093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342096" y="1710960"/>
            <a:ext cx="1273405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324554" y="2039973"/>
            <a:ext cx="2017542" cy="9759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219779" y="5314340"/>
            <a:ext cx="565440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02686" y="4976781"/>
            <a:ext cx="333792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266569" y="3325165"/>
            <a:ext cx="2712229" cy="1651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75115" y="3896882"/>
            <a:ext cx="2833380" cy="15299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4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2" name="Oval 1"/>
          <p:cNvSpPr/>
          <p:nvPr/>
        </p:nvSpPr>
        <p:spPr>
          <a:xfrm>
            <a:off x="-8546" y="1657884"/>
            <a:ext cx="8802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0019" y="2196269"/>
            <a:ext cx="59820" cy="17006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78" y="3962477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LRG/RefSeq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55546" y="3822351"/>
            <a:ext cx="975126" cy="106385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245" y="4886207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MANE</a:t>
            </a:r>
          </a:p>
        </p:txBody>
      </p:sp>
      <p:sp>
        <p:nvSpPr>
          <p:cNvPr id="11" name="Oval 10"/>
          <p:cNvSpPr/>
          <p:nvPr/>
        </p:nvSpPr>
        <p:spPr>
          <a:xfrm>
            <a:off x="8302237" y="774053"/>
            <a:ext cx="904286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80057" y="2835571"/>
            <a:ext cx="343177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BRK17 incompatible with: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ALL RefSeq transcripts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ALL representative sequences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Explanation found in Ensembl…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666208" y="1312438"/>
            <a:ext cx="2636029" cy="1499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5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(Ensembl)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601"/>
            <a:ext cx="9144000" cy="33356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99685" y="774053"/>
            <a:ext cx="904286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4134" y="4835287"/>
            <a:ext cx="3390415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Only 1 transcript with low support</a:t>
            </a:r>
          </a:p>
          <a:p>
            <a:pPr algn="ctr"/>
            <a:r>
              <a:rPr lang="en-US" dirty="0"/>
              <a:t>found compatible/explaining</a:t>
            </a:r>
          </a:p>
          <a:p>
            <a:pPr algn="ctr"/>
            <a:r>
              <a:rPr lang="en-US" dirty="0"/>
              <a:t>the reported breakpoint position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007978" y="1312438"/>
            <a:ext cx="4294259" cy="33877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74920" y="4469450"/>
            <a:ext cx="3817607" cy="7078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01707" y="4024403"/>
            <a:ext cx="904286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3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239" y="353094"/>
            <a:ext cx="7971006" cy="7056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RNA fusion detection in a clinical context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4272" y="1272168"/>
            <a:ext cx="8202526" cy="49491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 database for clinically relevant RNA fusions</a:t>
            </a:r>
          </a:p>
          <a:p>
            <a:pPr marL="457200" lvl="2" indent="0">
              <a:buNone/>
            </a:pPr>
            <a:endParaRPr lang="en-US" sz="800" dirty="0" smtClean="0"/>
          </a:p>
          <a:p>
            <a:pPr lvl="2"/>
            <a:r>
              <a:rPr lang="en-US" dirty="0" smtClean="0"/>
              <a:t>A few in NCI/CAP/ASH/AMP/ASCO guidelines</a:t>
            </a:r>
          </a:p>
          <a:p>
            <a:pPr lvl="2"/>
            <a:r>
              <a:rPr lang="en-US" dirty="0" smtClean="0"/>
              <a:t>A few can be found in the literature</a:t>
            </a:r>
          </a:p>
          <a:p>
            <a:pPr lvl="2"/>
            <a:r>
              <a:rPr lang="en-US" dirty="0" smtClean="0"/>
              <a:t>Mostly detected using FISH and Cytogenetics</a:t>
            </a:r>
          </a:p>
          <a:p>
            <a:pPr lvl="2"/>
            <a:r>
              <a:rPr lang="en-US" dirty="0" smtClean="0"/>
              <a:t>No accurate breakpoint position in most cases</a:t>
            </a:r>
          </a:p>
          <a:p>
            <a:r>
              <a:rPr lang="en-US" dirty="0" smtClean="0"/>
              <a:t>Many mechanisms of action</a:t>
            </a:r>
          </a:p>
          <a:p>
            <a:pPr marL="457200" lvl="2" indent="0">
              <a:buNone/>
            </a:pPr>
            <a:endParaRPr lang="en-US" sz="900" dirty="0" smtClean="0"/>
          </a:p>
          <a:p>
            <a:pPr lvl="2"/>
            <a:r>
              <a:rPr lang="en-US" dirty="0" smtClean="0"/>
              <a:t>Chimeric proteins contain TK, DNA binding domains (ALK, RET, ROS)</a:t>
            </a:r>
          </a:p>
          <a:p>
            <a:pPr lvl="2"/>
            <a:r>
              <a:rPr lang="en-US" dirty="0" smtClean="0"/>
              <a:t>Translocations resulting in over-expression (e.g. IGH/IGK promoters)</a:t>
            </a:r>
          </a:p>
          <a:p>
            <a:pPr lvl="2"/>
            <a:r>
              <a:rPr lang="en-US" dirty="0" smtClean="0"/>
              <a:t>Promiscuous fusion partners</a:t>
            </a:r>
          </a:p>
          <a:p>
            <a:r>
              <a:rPr lang="en-US" dirty="0" smtClean="0"/>
              <a:t>Heterogeneous sources of information</a:t>
            </a:r>
          </a:p>
          <a:p>
            <a:pPr marL="457200" lvl="2" indent="0">
              <a:buNone/>
            </a:pPr>
            <a:endParaRPr lang="en-US" sz="900" dirty="0" smtClean="0"/>
          </a:p>
          <a:p>
            <a:pPr lvl="2"/>
            <a:r>
              <a:rPr lang="en-US" dirty="0" smtClean="0"/>
              <a:t>Fusion databases (COSMIC, ChimerDB, etc)</a:t>
            </a:r>
          </a:p>
          <a:p>
            <a:pPr lvl="2"/>
            <a:r>
              <a:rPr lang="en-US" dirty="0" smtClean="0"/>
              <a:t>Competitors panels</a:t>
            </a:r>
          </a:p>
          <a:p>
            <a:pPr lvl="2"/>
            <a:r>
              <a:rPr lang="en-US" dirty="0" smtClean="0"/>
              <a:t>Pharma</a:t>
            </a:r>
          </a:p>
          <a:p>
            <a:pPr lvl="2"/>
            <a:r>
              <a:rPr lang="en-US" dirty="0" smtClean="0"/>
              <a:t>Literature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53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ERBB2 example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285" y="1272169"/>
            <a:ext cx="8560235" cy="4351338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One transcript per gene does not fit all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RefSeq, Ensembl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both useful, necessary, and not sufficient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LRG/MANE/RSG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useful in many cases but not sufficient</a:t>
            </a:r>
          </a:p>
          <a:p>
            <a:pPr lvl="1"/>
            <a:r>
              <a:rPr lang="en-US" dirty="0"/>
              <a:t>does not guarantee a single best isoform/probe sequence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RefSeq, Ensembl, CCDS, LRG, MANE, RSG, HGNC, etc</a:t>
            </a:r>
          </a:p>
          <a:p>
            <a:pPr lvl="1"/>
            <a:r>
              <a:rPr lang="en-US" dirty="0"/>
              <a:t>each provides a small piece of “quality information”</a:t>
            </a:r>
          </a:p>
          <a:p>
            <a:pPr lvl="1"/>
            <a:r>
              <a:rPr lang="en-US" dirty="0"/>
              <a:t>probe placement becomes intuitive when reviewing all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9" y="353094"/>
            <a:ext cx="7364254" cy="705685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complex situations /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~150/940 genes in Platinum panel not in LRG/RSG/MANE…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0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178"/>
            <a:ext cx="9144000" cy="511583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678" y="68368"/>
            <a:ext cx="8214559" cy="705685"/>
          </a:xfrm>
        </p:spPr>
        <p:txBody>
          <a:bodyPr>
            <a:normAutofit/>
          </a:bodyPr>
          <a:lstStyle/>
          <a:p>
            <a:r>
              <a:rPr lang="en-US" dirty="0"/>
              <a:t>Example: 3’ gene = ERBB2 (RefSeq)</a:t>
            </a:r>
          </a:p>
        </p:txBody>
      </p:sp>
      <p:sp>
        <p:nvSpPr>
          <p:cNvPr id="8" name="Oval 7"/>
          <p:cNvSpPr/>
          <p:nvPr/>
        </p:nvSpPr>
        <p:spPr>
          <a:xfrm>
            <a:off x="2246119" y="3523005"/>
            <a:ext cx="880217" cy="2515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06822" y="3674397"/>
            <a:ext cx="788021" cy="3615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257869" y="789466"/>
            <a:ext cx="944817" cy="5383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157" y="2922641"/>
            <a:ext cx="3630096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dirty="0"/>
              <a:t>BRK13 is intronic on any isoform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3 possible probe locations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3+ possible probe sequences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Probes will span multiple exons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LRG/MANE efficient for selection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94957" y="1327851"/>
            <a:ext cx="2062912" cy="15093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342096" y="1710960"/>
            <a:ext cx="1273405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324554" y="2039973"/>
            <a:ext cx="2017542" cy="9759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219779" y="5314340"/>
            <a:ext cx="565440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02686" y="4976781"/>
            <a:ext cx="333792" cy="32901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266569" y="3325165"/>
            <a:ext cx="2712229" cy="16516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75115" y="3896882"/>
            <a:ext cx="2833380" cy="15299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13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~150/940 genes in Platinum panel not in LRG/RSG/MANE…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Non-straightforward breakpoint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239" y="353094"/>
            <a:ext cx="7364254" cy="705685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complex situations / challenges</a:t>
            </a:r>
          </a:p>
        </p:txBody>
      </p:sp>
    </p:spTree>
    <p:extLst>
      <p:ext uri="{BB962C8B-B14F-4D97-AF65-F5344CB8AC3E}">
        <p14:creationId xmlns:p14="http://schemas.microsoft.com/office/powerpoint/2010/main" val="32543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80214" y="90585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76769" y="794755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55191" y="79475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25965" y="79475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2188" y="5151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2637" y="52128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5605" y="521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00" y="74511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477241" y="905851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73796" y="794755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52218" y="794754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22992" y="794754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65951" y="5151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56398" y="52128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49368" y="521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7827" y="74511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87551" y="666564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62024" y="1142228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1511781" y="515579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092803" y="523476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6676782" y="640926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51255" y="111659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882150" y="2342348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078705" y="2231252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557127" y="2231251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27901" y="2231251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034124" y="19516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24573" y="19577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17541" y="19577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736" y="218161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5479177" y="2342348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675732" y="2231252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154154" y="2231251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324928" y="2231251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767887" y="19516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58334" y="19577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51304" y="19577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649763" y="218161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647651" y="2103061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22124" y="257872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79" name="Down Arrow 78"/>
          <p:cNvSpPr/>
          <p:nvPr/>
        </p:nvSpPr>
        <p:spPr>
          <a:xfrm>
            <a:off x="1513717" y="1952076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7094739" y="1959973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678718" y="2077423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453191" y="255308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</p:spTree>
    <p:extLst>
      <p:ext uri="{BB962C8B-B14F-4D97-AF65-F5344CB8AC3E}">
        <p14:creationId xmlns:p14="http://schemas.microsoft.com/office/powerpoint/2010/main" val="185788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80214" y="90585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76769" y="794755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55191" y="79475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25965" y="79475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2188" y="5151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2637" y="52128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5605" y="521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00" y="74511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477241" y="905851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73796" y="794755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52218" y="794754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22992" y="794754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65951" y="5151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56398" y="52128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49368" y="521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7827" y="74511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87551" y="666564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62024" y="1142228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1511781" y="515579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092803" y="523476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6676782" y="640926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51255" y="111659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882150" y="2342348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078705" y="2231252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557127" y="2231251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27901" y="2231251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034124" y="19516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24573" y="19577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17541" y="19577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736" y="218161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5479177" y="2342348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675732" y="2231252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154154" y="2231251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324928" y="2231251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767887" y="19516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58334" y="19577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51304" y="19577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649763" y="218161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647651" y="2103061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22124" y="257872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79" name="Down Arrow 78"/>
          <p:cNvSpPr/>
          <p:nvPr/>
        </p:nvSpPr>
        <p:spPr>
          <a:xfrm>
            <a:off x="1513717" y="1952076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7094739" y="1959973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678718" y="2077423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453191" y="255308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871668" y="3869772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068223" y="3758676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546645" y="3758675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717419" y="3758675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514091" y="34852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07059" y="34852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2254" y="370903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5468695" y="3869772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665250" y="3758676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143672" y="3758675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314446" y="3758675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757405" y="34790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47852" y="34852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440822" y="34852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39281" y="370903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1355161" y="3630485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29634" y="410614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101" name="Down Arrow 100"/>
          <p:cNvSpPr/>
          <p:nvPr/>
        </p:nvSpPr>
        <p:spPr>
          <a:xfrm>
            <a:off x="1170163" y="3488074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Down Arrow 101"/>
          <p:cNvSpPr/>
          <p:nvPr/>
        </p:nvSpPr>
        <p:spPr>
          <a:xfrm>
            <a:off x="6700023" y="3604847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6668236" y="3604847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442709" y="4080511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171" name="Down Arrow 170"/>
          <p:cNvSpPr/>
          <p:nvPr/>
        </p:nvSpPr>
        <p:spPr>
          <a:xfrm>
            <a:off x="7083165" y="3475248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6656051" y="32971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030730" y="314088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2514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80214" y="90585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76769" y="794755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55191" y="79475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25965" y="79475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2188" y="5151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2637" y="52128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5605" y="521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00" y="74511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477241" y="905851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673796" y="794755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52218" y="794754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22992" y="794754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65951" y="5151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56398" y="52128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49368" y="5212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47827" y="74511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87551" y="666564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62024" y="1142228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1511781" y="515579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7092803" y="523476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6676782" y="640926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51255" y="111659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882150" y="2342348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078705" y="2231252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557127" y="2231251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27901" y="2231251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034124" y="19516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24573" y="19577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17541" y="19577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736" y="218161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5479177" y="2342348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675732" y="2231252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154154" y="2231251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324928" y="2231251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767887" y="195165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258334" y="19577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451304" y="19577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649763" y="218161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647651" y="2103061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22124" y="257872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79" name="Down Arrow 78"/>
          <p:cNvSpPr/>
          <p:nvPr/>
        </p:nvSpPr>
        <p:spPr>
          <a:xfrm>
            <a:off x="1513717" y="1952076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7094739" y="1959973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6678718" y="2077423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453191" y="255308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871668" y="3869772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068223" y="3758676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546645" y="3758675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717419" y="3758675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514091" y="34852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07059" y="34852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2254" y="370903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5468695" y="3869772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665250" y="3758676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143672" y="3758675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314446" y="3758675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757405" y="34790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47852" y="34852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E7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440822" y="348521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39281" y="370903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1355161" y="3630485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129634" y="4106149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101" name="Down Arrow 100"/>
          <p:cNvSpPr/>
          <p:nvPr/>
        </p:nvSpPr>
        <p:spPr>
          <a:xfrm>
            <a:off x="1170163" y="3488074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Down Arrow 101"/>
          <p:cNvSpPr/>
          <p:nvPr/>
        </p:nvSpPr>
        <p:spPr>
          <a:xfrm>
            <a:off x="6700023" y="3604847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6668236" y="3604847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442709" y="4080511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870576" y="5288036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1067131" y="5176940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545553" y="5176939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3716327" y="5176939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022550" y="48973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512999" y="49034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705967" y="490348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1162" y="5127303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5’ GENE</a:t>
            </a:r>
          </a:p>
        </p:txBody>
      </p:sp>
      <p:cxnSp>
        <p:nvCxnSpPr>
          <p:cNvPr id="113" name="Straight Connector 112"/>
          <p:cNvCxnSpPr/>
          <p:nvPr/>
        </p:nvCxnSpPr>
        <p:spPr>
          <a:xfrm flipH="1">
            <a:off x="5467603" y="5288036"/>
            <a:ext cx="346959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5664158" y="5176940"/>
            <a:ext cx="56402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7142580" y="5176939"/>
            <a:ext cx="324738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313354" y="5176939"/>
            <a:ext cx="410193" cy="2221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5756313" y="48973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E6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439730" y="490348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E8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638189" y="5127303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3’ GENE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1977913" y="5048749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752386" y="5524413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123" name="Down Arrow 122"/>
          <p:cNvSpPr/>
          <p:nvPr/>
        </p:nvSpPr>
        <p:spPr>
          <a:xfrm>
            <a:off x="1502143" y="4897764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own Arrow 123"/>
          <p:cNvSpPr/>
          <p:nvPr/>
        </p:nvSpPr>
        <p:spPr>
          <a:xfrm>
            <a:off x="7291694" y="4888783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7273897" y="5023111"/>
            <a:ext cx="3621" cy="504205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048370" y="5498775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BRK</a:t>
            </a:r>
          </a:p>
        </p:txBody>
      </p:sp>
      <p:sp>
        <p:nvSpPr>
          <p:cNvPr id="171" name="Down Arrow 170"/>
          <p:cNvSpPr/>
          <p:nvPr/>
        </p:nvSpPr>
        <p:spPr>
          <a:xfrm>
            <a:off x="7083165" y="3475248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6656051" y="329710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7030730" y="314088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75" name="Down Arrow 174"/>
          <p:cNvSpPr/>
          <p:nvPr/>
        </p:nvSpPr>
        <p:spPr>
          <a:xfrm>
            <a:off x="8261078" y="4897329"/>
            <a:ext cx="187198" cy="23260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7255741" y="454175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219756" y="454175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27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~150/940 genes in Platinum panel not in LRG/RSG/MANE…</a:t>
            </a:r>
          </a:p>
          <a:p>
            <a:r>
              <a:rPr lang="en-US" sz="2400" dirty="0"/>
              <a:t>Non-straightforward breakpoint locations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Breakpoints close to transcription start/stop positions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Transcripts shorter than IDT probe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239" y="353094"/>
            <a:ext cx="7364254" cy="705685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complex situations / challenges</a:t>
            </a:r>
          </a:p>
        </p:txBody>
      </p:sp>
    </p:spTree>
    <p:extLst>
      <p:ext uri="{BB962C8B-B14F-4D97-AF65-F5344CB8AC3E}">
        <p14:creationId xmlns:p14="http://schemas.microsoft.com/office/powerpoint/2010/main" val="3753065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~150/940 genes in Platinum panel not in LRG/RSG/MANE…</a:t>
            </a:r>
          </a:p>
          <a:p>
            <a:r>
              <a:rPr lang="en-US" sz="2400" dirty="0"/>
              <a:t>Non-straightforward breakpoint locations</a:t>
            </a:r>
          </a:p>
          <a:p>
            <a:r>
              <a:rPr lang="en-US" sz="2400" dirty="0"/>
              <a:t>Breakpoints close to transcription start/stop positions</a:t>
            </a:r>
          </a:p>
          <a:p>
            <a:r>
              <a:rPr lang="en-US" sz="2400" dirty="0"/>
              <a:t>Transcripts shorter than IDT probe length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Fast update cycles from annotation databases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Database synchronization / contradictory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239" y="353094"/>
            <a:ext cx="7364254" cy="705685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complex situations / challenges</a:t>
            </a:r>
          </a:p>
        </p:txBody>
      </p:sp>
    </p:spTree>
    <p:extLst>
      <p:ext uri="{BB962C8B-B14F-4D97-AF65-F5344CB8AC3E}">
        <p14:creationId xmlns:p14="http://schemas.microsoft.com/office/powerpoint/2010/main" val="112754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~150/940 genes in Platinum panel not in LRG/RSG/MANE…</a:t>
            </a:r>
          </a:p>
          <a:p>
            <a:r>
              <a:rPr lang="en-US" sz="2400" dirty="0"/>
              <a:t>Non-straightforward breakpoint locations</a:t>
            </a:r>
          </a:p>
          <a:p>
            <a:r>
              <a:rPr lang="en-US" sz="2400" dirty="0"/>
              <a:t>Breakpoints close to transcription start/stop positions</a:t>
            </a:r>
          </a:p>
          <a:p>
            <a:r>
              <a:rPr lang="en-US" sz="2400" dirty="0"/>
              <a:t>Transcripts shorter than IDT probe length</a:t>
            </a:r>
          </a:p>
          <a:p>
            <a:r>
              <a:rPr lang="en-US" sz="2400" dirty="0"/>
              <a:t>Fast update cycles from annotation databases</a:t>
            </a:r>
          </a:p>
          <a:p>
            <a:r>
              <a:rPr lang="en-US" sz="2400" dirty="0"/>
              <a:t>Database synchronization / contradictory information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High number of fusions and distinct case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239" y="353094"/>
            <a:ext cx="7364254" cy="705685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complex situations / challenges</a:t>
            </a:r>
          </a:p>
        </p:txBody>
      </p:sp>
    </p:spTree>
    <p:extLst>
      <p:ext uri="{BB962C8B-B14F-4D97-AF65-F5344CB8AC3E}">
        <p14:creationId xmlns:p14="http://schemas.microsoft.com/office/powerpoint/2010/main" val="312870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Solid RNA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Fusions selected from COSMIC, ChimerDB, and Archer</a:t>
            </a:r>
          </a:p>
          <a:p>
            <a:r>
              <a:rPr lang="en-US" dirty="0" smtClean="0"/>
              <a:t>Gene names and breakpoint positions provided verbatim to IDT for probe design</a:t>
            </a:r>
          </a:p>
          <a:p>
            <a:r>
              <a:rPr lang="en-US" dirty="0" smtClean="0"/>
              <a:t>Specific probe design requested</a:t>
            </a:r>
          </a:p>
          <a:p>
            <a:r>
              <a:rPr lang="en-US" dirty="0" smtClean="0"/>
              <a:t>Identify nearest exon-exon boundaries and design primers from transcript 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7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manual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Gather and review information from databases</a:t>
            </a:r>
          </a:p>
          <a:p>
            <a:r>
              <a:rPr lang="en-US" dirty="0"/>
              <a:t>Visualize the isoforms and assess the situation</a:t>
            </a:r>
          </a:p>
          <a:p>
            <a:r>
              <a:rPr lang="en-US" dirty="0"/>
              <a:t>Decide probe location from this information</a:t>
            </a:r>
          </a:p>
          <a:p>
            <a:endParaRPr lang="en-US" dirty="0"/>
          </a:p>
          <a:p>
            <a:r>
              <a:rPr lang="en-US" dirty="0"/>
              <a:t>Not complicated, mostly requires a web browser</a:t>
            </a:r>
          </a:p>
          <a:p>
            <a:r>
              <a:rPr lang="en-US" dirty="0"/>
              <a:t>Time-consuming (tabs, display settings, etc)</a:t>
            </a:r>
          </a:p>
          <a:p>
            <a:r>
              <a:rPr lang="en-US" dirty="0"/>
              <a:t>Error-prone, not everything visible on a browser</a:t>
            </a:r>
          </a:p>
          <a:p>
            <a:r>
              <a:rPr lang="en-US" dirty="0"/>
              <a:t>Not an option for 3000 breakpoints…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2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greedy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Automatically extract all possible combinations</a:t>
            </a:r>
          </a:p>
          <a:p>
            <a:r>
              <a:rPr lang="en-US" dirty="0"/>
              <a:t>Automatically remove probe redundancy</a:t>
            </a:r>
          </a:p>
          <a:p>
            <a:r>
              <a:rPr lang="en-US" dirty="0"/>
              <a:t>Order all resulting probe sequences</a:t>
            </a:r>
          </a:p>
          <a:p>
            <a:endParaRPr lang="en-US" dirty="0"/>
          </a:p>
          <a:p>
            <a:r>
              <a:rPr lang="en-US" dirty="0"/>
              <a:t>Fast, only requires RefSeq &amp; Ensembl</a:t>
            </a:r>
          </a:p>
          <a:p>
            <a:r>
              <a:rPr lang="en-US" dirty="0"/>
              <a:t>Costly, high number of probes</a:t>
            </a:r>
          </a:p>
          <a:p>
            <a:r>
              <a:rPr lang="en-US" dirty="0"/>
              <a:t>Drowning of the fusion evidence to be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66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computer-guided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272" y="1143979"/>
            <a:ext cx="8202526" cy="2744354"/>
          </a:xfrm>
        </p:spPr>
        <p:txBody>
          <a:bodyPr/>
          <a:lstStyle/>
          <a:p>
            <a:r>
              <a:rPr lang="en-US" dirty="0"/>
              <a:t>A program mimicking the manual approach:</a:t>
            </a:r>
          </a:p>
          <a:p>
            <a:pPr marL="457200" lvl="2" indent="0">
              <a:buNone/>
            </a:pPr>
            <a:endParaRPr lang="en-US" sz="800" dirty="0"/>
          </a:p>
          <a:p>
            <a:pPr lvl="2"/>
            <a:r>
              <a:rPr lang="en-US" dirty="0"/>
              <a:t>Collect available information from major databases:</a:t>
            </a:r>
          </a:p>
          <a:p>
            <a:pPr marL="914400" lvl="4" indent="0">
              <a:buNone/>
            </a:pPr>
            <a:r>
              <a:rPr lang="en-US" dirty="0"/>
              <a:t>HGNC, RefSeq, RSG, Ensembl, CCDS, </a:t>
            </a:r>
            <a:r>
              <a:rPr lang="en-US" dirty="0" err="1"/>
              <a:t>UniProtKB</a:t>
            </a:r>
            <a:r>
              <a:rPr lang="en-US" dirty="0"/>
              <a:t>, LRG, MANE</a:t>
            </a:r>
          </a:p>
          <a:p>
            <a:pPr lvl="2"/>
            <a:r>
              <a:rPr lang="en-US" dirty="0"/>
              <a:t>Extract pieces of quality information from each source</a:t>
            </a:r>
          </a:p>
          <a:p>
            <a:pPr lvl="2"/>
            <a:r>
              <a:rPr lang="en-US" dirty="0"/>
              <a:t>Score genes, transcripts, and fusion breakpoints</a:t>
            </a:r>
          </a:p>
          <a:p>
            <a:pPr lvl="2"/>
            <a:r>
              <a:rPr lang="en-US" dirty="0"/>
              <a:t>Review and score each possible combination</a:t>
            </a:r>
          </a:p>
          <a:p>
            <a:pPr lvl="2"/>
            <a:r>
              <a:rPr lang="en-US" dirty="0"/>
              <a:t>Place probes or discard fusion based on the scoring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82850" y="3871244"/>
            <a:ext cx="3687498" cy="2281727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2"/>
            <a:r>
              <a:rPr lang="en-US" dirty="0"/>
              <a:t>Customizable</a:t>
            </a:r>
          </a:p>
          <a:p>
            <a:pPr lvl="2"/>
            <a:r>
              <a:rPr lang="en-US" dirty="0"/>
              <a:t>Scalable</a:t>
            </a:r>
          </a:p>
          <a:p>
            <a:pPr lvl="2"/>
            <a:r>
              <a:rPr lang="en-US" dirty="0"/>
              <a:t>Reusable</a:t>
            </a:r>
          </a:p>
          <a:p>
            <a:pPr lvl="2"/>
            <a:r>
              <a:rPr lang="en-US" dirty="0"/>
              <a:t>Cost-efficient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489402" y="3871241"/>
            <a:ext cx="3687498" cy="2281727"/>
          </a:xfrm>
        </p:spPr>
        <p:txBody>
          <a:bodyPr>
            <a:normAutofit/>
          </a:bodyPr>
          <a:lstStyle/>
          <a:p>
            <a:r>
              <a:rPr lang="en-US" dirty="0"/>
              <a:t>CONs</a:t>
            </a:r>
          </a:p>
          <a:p>
            <a:pPr lvl="2"/>
            <a:r>
              <a:rPr lang="en-US" dirty="0"/>
              <a:t>Development time</a:t>
            </a:r>
          </a:p>
          <a:p>
            <a:pPr lvl="2"/>
            <a:r>
              <a:rPr lang="en-US" dirty="0"/>
              <a:t>Numerous cases to consider/implement</a:t>
            </a:r>
          </a:p>
          <a:p>
            <a:pPr lvl="2"/>
            <a:r>
              <a:rPr lang="en-US" dirty="0"/>
              <a:t>Threshold-dependent</a:t>
            </a:r>
          </a:p>
        </p:txBody>
      </p:sp>
    </p:spTree>
    <p:extLst>
      <p:ext uri="{BB962C8B-B14F-4D97-AF65-F5344CB8AC3E}">
        <p14:creationId xmlns:p14="http://schemas.microsoft.com/office/powerpoint/2010/main" val="337667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Solid RNA </a:t>
            </a:r>
            <a:r>
              <a:rPr lang="en-US" dirty="0" smtClean="0"/>
              <a:t>Panel 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etailed analysis of the probe positions/coverage:</a:t>
            </a:r>
          </a:p>
          <a:p>
            <a:pPr marL="457200" lvl="2" indent="0">
              <a:buNone/>
            </a:pPr>
            <a:endParaRPr lang="en-US" sz="800" dirty="0" smtClean="0"/>
          </a:p>
          <a:p>
            <a:pPr lvl="2"/>
            <a:r>
              <a:rPr lang="en-US" dirty="0" smtClean="0"/>
              <a:t>Requested probe design at the fusion junction misunderstood</a:t>
            </a:r>
          </a:p>
          <a:p>
            <a:pPr lvl="2"/>
            <a:r>
              <a:rPr lang="en-US" dirty="0" smtClean="0"/>
              <a:t>Probes designed exactly at the requested positions</a:t>
            </a:r>
          </a:p>
          <a:p>
            <a:pPr lvl="2"/>
            <a:r>
              <a:rPr lang="en-US" dirty="0" smtClean="0"/>
              <a:t>Many probes designed inside introns or outside transcript sequences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robes lead to high number of WT, pre-mRNAs, and DNA reads</a:t>
            </a:r>
          </a:p>
          <a:p>
            <a:pPr lvl="2"/>
            <a:r>
              <a:rPr lang="en-US" dirty="0" smtClean="0"/>
              <a:t>Not all fusions in panel successfully detected / detectable with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Shared lack of experience with RNA probe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2 </a:t>
            </a:r>
            <a:r>
              <a:rPr lang="en-US" dirty="0"/>
              <a:t>Solid RNA Panel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computer generated probe design for RNA fusions</a:t>
            </a:r>
          </a:p>
          <a:p>
            <a:r>
              <a:rPr lang="en-US" dirty="0" smtClean="0"/>
              <a:t>Probe sequences directly provided to IDT</a:t>
            </a:r>
          </a:p>
          <a:p>
            <a:r>
              <a:rPr lang="en-US" dirty="0" smtClean="0"/>
              <a:t>Program inputs:</a:t>
            </a:r>
          </a:p>
          <a:p>
            <a:pPr lvl="2"/>
            <a:r>
              <a:rPr lang="en-US" dirty="0" smtClean="0"/>
              <a:t>Gene names</a:t>
            </a:r>
          </a:p>
          <a:p>
            <a:pPr lvl="2"/>
            <a:r>
              <a:rPr lang="en-US" dirty="0" smtClean="0"/>
              <a:t>Breakpoint positions as found in databases</a:t>
            </a:r>
          </a:p>
          <a:p>
            <a:r>
              <a:rPr lang="en-US" dirty="0" smtClean="0"/>
              <a:t>Program outputs:</a:t>
            </a:r>
          </a:p>
          <a:p>
            <a:pPr lvl="2"/>
            <a:r>
              <a:rPr lang="en-US" dirty="0" smtClean="0"/>
              <a:t>Optimized probe positioning for detection from RNA</a:t>
            </a:r>
          </a:p>
          <a:p>
            <a:pPr lvl="2"/>
            <a:r>
              <a:rPr lang="en-US" dirty="0" smtClean="0"/>
              <a:t>Corresponding probe sequences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0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Targeting: DNA vs RNA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84272" y="1272168"/>
            <a:ext cx="4030578" cy="2188879"/>
          </a:xfrm>
        </p:spPr>
        <p:txBody>
          <a:bodyPr>
            <a:normAutofit/>
          </a:bodyPr>
          <a:lstStyle/>
          <a:p>
            <a:r>
              <a:rPr lang="en-US" dirty="0"/>
              <a:t>From DNA:</a:t>
            </a:r>
            <a:endParaRPr lang="en-US" sz="2000" dirty="0"/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can be detected</a:t>
            </a:r>
          </a:p>
          <a:p>
            <a:pPr lvl="1"/>
            <a:r>
              <a:rPr lang="en-US" sz="2000" dirty="0"/>
              <a:t>Very high number of possibilities</a:t>
            </a:r>
          </a:p>
          <a:p>
            <a:pPr lvl="1"/>
            <a:r>
              <a:rPr lang="en-US" sz="2000" dirty="0" smtClean="0"/>
              <a:t>No </a:t>
            </a:r>
            <a:r>
              <a:rPr lang="en-US" sz="2000" dirty="0"/>
              <a:t>evidence of expression</a:t>
            </a:r>
          </a:p>
          <a:p>
            <a:pPr lvl="1"/>
            <a:r>
              <a:rPr lang="en-US" sz="2000" dirty="0"/>
              <a:t>Independent from gene isoforms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dirty="0"/>
              <a:t>C. Dependent 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6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63124" y="401652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9679" y="3905424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8101" y="3905423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08875" y="390542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51834" y="36258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5547" y="36319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98515" y="36319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710" y="385578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72199" y="4714854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34041" y="4603758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47176" y="4603757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17950" y="4603757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60906" y="43241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22" y="4330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7590" y="43302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9386" y="5492943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65941" y="5381847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15137" y="5381846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096" y="5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3323" y="51083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2273181" y="3694192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33897" y="344395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447" y="456096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46" y="533905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50" name="Down Arrow 49"/>
          <p:cNvSpPr/>
          <p:nvPr/>
        </p:nvSpPr>
        <p:spPr>
          <a:xfrm>
            <a:off x="2059532" y="3751735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2058862" y="443334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2058862" y="5228157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874716" y="588760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88365" y="5848399"/>
            <a:ext cx="13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TARGET REGION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6947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7854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837107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97823" y="3460584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6066211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6353966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Targeting: DNA vs RNA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84272" y="1272168"/>
            <a:ext cx="4030578" cy="2188879"/>
          </a:xfrm>
        </p:spPr>
        <p:txBody>
          <a:bodyPr/>
          <a:lstStyle/>
          <a:p>
            <a:r>
              <a:rPr lang="en-US" dirty="0"/>
              <a:t>From DNA:</a:t>
            </a:r>
            <a:endParaRPr lang="en-US" sz="2000" dirty="0"/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can be detected</a:t>
            </a:r>
          </a:p>
          <a:p>
            <a:pPr lvl="1"/>
            <a:r>
              <a:rPr lang="en-US" sz="2000" dirty="0"/>
              <a:t>Very high number of possibilities</a:t>
            </a:r>
          </a:p>
          <a:p>
            <a:pPr lvl="1"/>
            <a:r>
              <a:rPr lang="en-US" sz="2000" dirty="0"/>
              <a:t>No evidence of expression</a:t>
            </a:r>
          </a:p>
          <a:p>
            <a:pPr lvl="1"/>
            <a:r>
              <a:rPr lang="en-US" sz="2000" dirty="0"/>
              <a:t>Independent from gene isoforms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dirty="0"/>
              <a:t>Dependent 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7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63124" y="401652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9679" y="3905424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8101" y="3905423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08875" y="390542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51834" y="36258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5547" y="36319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98515" y="36319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710" y="385578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72199" y="4714854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34041" y="4603758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47176" y="4603757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17950" y="4603757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60906" y="43241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22" y="4330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7590" y="43302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9386" y="5492943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65941" y="5381847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15137" y="5381846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096" y="5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3323" y="51083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341404" y="3694192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02120" y="344395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447" y="456096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46" y="533905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50" name="Down Arrow 49"/>
          <p:cNvSpPr/>
          <p:nvPr/>
        </p:nvSpPr>
        <p:spPr>
          <a:xfrm>
            <a:off x="3127755" y="3751735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3127085" y="443334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3127085" y="5228157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874716" y="588760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88365" y="5848399"/>
            <a:ext cx="13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TARGET REGION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4128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95035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7922428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83144" y="3460584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7313903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7319643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9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Targeting: DNA vs RNA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84272" y="1272168"/>
            <a:ext cx="4030578" cy="2188879"/>
          </a:xfrm>
        </p:spPr>
        <p:txBody>
          <a:bodyPr/>
          <a:lstStyle/>
          <a:p>
            <a:r>
              <a:rPr lang="en-US" dirty="0"/>
              <a:t>From DNA:</a:t>
            </a:r>
            <a:endParaRPr lang="en-US" sz="2000" dirty="0"/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can be detected</a:t>
            </a:r>
          </a:p>
          <a:p>
            <a:pPr lvl="1"/>
            <a:r>
              <a:rPr lang="en-US" sz="2000" dirty="0"/>
              <a:t>Very high number of possibilities</a:t>
            </a:r>
          </a:p>
          <a:p>
            <a:pPr lvl="1"/>
            <a:r>
              <a:rPr lang="en-US" sz="2000" dirty="0"/>
              <a:t>No evidence of expression</a:t>
            </a:r>
          </a:p>
          <a:p>
            <a:pPr lvl="1"/>
            <a:r>
              <a:rPr lang="en-US" sz="2000" dirty="0"/>
              <a:t>Independent from gene isoforms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Dependent 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8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63124" y="401652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9679" y="3905424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8101" y="3905423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08875" y="390542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51834" y="36258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5547" y="36319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98515" y="36319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710" y="385578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72199" y="4714854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34041" y="4603758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47176" y="4603757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17950" y="4603757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60906" y="43241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22" y="4330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7590" y="43302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9386" y="5492943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65941" y="5381847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15137" y="5381846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096" y="5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3323" y="51083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341404" y="3694192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02120" y="344395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447" y="456096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46" y="533905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50" name="Down Arrow 49"/>
          <p:cNvSpPr/>
          <p:nvPr/>
        </p:nvSpPr>
        <p:spPr>
          <a:xfrm>
            <a:off x="3127755" y="3751735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3127085" y="443334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3127085" y="5228157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874716" y="588760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88365" y="5848399"/>
            <a:ext cx="13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TARGET REGION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4128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95035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7426770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187488" y="340076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7330995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7336735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Transcript/CDS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9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587683"/>
              </p:ext>
            </p:extLst>
          </p:nvPr>
        </p:nvGraphicFramePr>
        <p:xfrm>
          <a:off x="506422" y="1092302"/>
          <a:ext cx="7646267" cy="158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Worksheet" r:id="rId3" imgW="5867429" imgH="1152422" progId="Excel.Sheet.12">
                  <p:embed/>
                </p:oleObj>
              </mc:Choice>
              <mc:Fallback>
                <p:oleObj name="Worksheet" r:id="rId3" imgW="5867429" imgH="11524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422" y="1092302"/>
                        <a:ext cx="7646267" cy="158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04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973</TotalTime>
  <Words>1339</Words>
  <Application>Microsoft Office PowerPoint</Application>
  <PresentationFormat>On-screen Show (4:3)</PresentationFormat>
  <Paragraphs>401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Apple Symbols</vt:lpstr>
      <vt:lpstr>Arial</vt:lpstr>
      <vt:lpstr>Calibri</vt:lpstr>
      <vt:lpstr>Office Theme</vt:lpstr>
      <vt:lpstr>Microsoft Excel Worksheet</vt:lpstr>
      <vt:lpstr>Worksheet</vt:lpstr>
      <vt:lpstr>Computer-Guided Fusion Probe Placement on RNA</vt:lpstr>
      <vt:lpstr>RNA fusion detection in a clinical context</vt:lpstr>
      <vt:lpstr>Phase 1 Solid RNA Panel</vt:lpstr>
      <vt:lpstr>Phase 1 Solid RNA Panel - Results</vt:lpstr>
      <vt:lpstr>Phase 2 Solid RNA Panel</vt:lpstr>
      <vt:lpstr>Fusion Targeting: DNA vs RNA</vt:lpstr>
      <vt:lpstr>Fusion Targeting: DNA vs RNA</vt:lpstr>
      <vt:lpstr>Fusion Targeting: DNA vs RNA</vt:lpstr>
      <vt:lpstr>Transcript/CDS Databases</vt:lpstr>
      <vt:lpstr>Transcript/CDS Databases</vt:lpstr>
      <vt:lpstr>Transcript/CDS Databases</vt:lpstr>
      <vt:lpstr>Example: 3’ gene = ERBB2 (RefSeq)</vt:lpstr>
      <vt:lpstr>Example: 3’ gene = ERBB2 (RefSeq)</vt:lpstr>
      <vt:lpstr>Example: 3’ gene = ERBB2 (RefSeq)</vt:lpstr>
      <vt:lpstr>Example: 3’ gene = ERBB2 (RefSeq)</vt:lpstr>
      <vt:lpstr>Example: 3’ gene = ERBB2 (RefSeq)</vt:lpstr>
      <vt:lpstr>Example: 3’ gene = ERBB2 (RefSeq)</vt:lpstr>
      <vt:lpstr>Example: 3’ gene = ERBB2 (RefSeq)</vt:lpstr>
      <vt:lpstr>Example: 3’ gene = ERBB2 (Ensembl)</vt:lpstr>
      <vt:lpstr>ERBB2 example lessons</vt:lpstr>
      <vt:lpstr>Other complex situations / challenges</vt:lpstr>
      <vt:lpstr>Example: 3’ gene = ERBB2 (RefSeq)</vt:lpstr>
      <vt:lpstr>Other complex situations / challenges</vt:lpstr>
      <vt:lpstr>PowerPoint Presentation</vt:lpstr>
      <vt:lpstr>PowerPoint Presentation</vt:lpstr>
      <vt:lpstr>PowerPoint Presentation</vt:lpstr>
      <vt:lpstr>Other complex situations / challenges</vt:lpstr>
      <vt:lpstr>Other complex situations / challenges</vt:lpstr>
      <vt:lpstr>Other complex situations / challenges</vt:lpstr>
      <vt:lpstr>The manual approach</vt:lpstr>
      <vt:lpstr>The greedy approach</vt:lpstr>
      <vt:lpstr>The computer-guided approach</vt:lpstr>
    </vt:vector>
  </TitlesOfParts>
  <Company>NeoGenomics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Magnan</dc:creator>
  <cp:lastModifiedBy>Christophe Magnan</cp:lastModifiedBy>
  <cp:revision>94</cp:revision>
  <dcterms:created xsi:type="dcterms:W3CDTF">2020-09-21T01:30:45Z</dcterms:created>
  <dcterms:modified xsi:type="dcterms:W3CDTF">2020-09-23T17:29:26Z</dcterms:modified>
</cp:coreProperties>
</file>